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1" r:id="rId4"/>
    <p:sldId id="258"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p:restoredTop sz="94663"/>
  </p:normalViewPr>
  <p:slideViewPr>
    <p:cSldViewPr>
      <p:cViewPr>
        <p:scale>
          <a:sx n="91" d="100"/>
          <a:sy n="91" d="100"/>
        </p:scale>
        <p:origin x="-1210" y="2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Total predicates for the whole obedience</a:t>
            </a:r>
          </a:p>
        </c:rich>
      </c:tx>
      <c:layout>
        <c:manualLayout>
          <c:xMode val="edge"/>
          <c:yMode val="edge"/>
          <c:x val="6.7320585069091943E-2"/>
          <c:y val="3.403617921595456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Total predicates</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2</c:v>
                </c:pt>
                <c:pt idx="1">
                  <c:v>16</c:v>
                </c:pt>
                <c:pt idx="2">
                  <c:v>59</c:v>
                </c:pt>
                <c:pt idx="3">
                  <c:v>36</c:v>
                </c:pt>
                <c:pt idx="4">
                  <c:v>5</c:v>
                </c:pt>
              </c:numCache>
            </c:numRef>
          </c:val>
          <c:extLst xmlns:c16r2="http://schemas.microsoft.com/office/drawing/2015/06/chart">
            <c:ext xmlns:c16="http://schemas.microsoft.com/office/drawing/2014/chart" uri="{C3380CC4-5D6E-409C-BE32-E72D297353CC}">
              <c16:uniqueId val="{00000000-5614-DD45-A22E-58C43F417AFD}"/>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Long down total</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50</c:v>
                </c:pt>
                <c:pt idx="1">
                  <c:v>41</c:v>
                </c:pt>
                <c:pt idx="2">
                  <c:v>16</c:v>
                </c:pt>
                <c:pt idx="3">
                  <c:v>3</c:v>
                </c:pt>
                <c:pt idx="4">
                  <c:v>8</c:v>
                </c:pt>
              </c:numCache>
            </c:numRef>
          </c:val>
          <c:extLst xmlns:c16r2="http://schemas.microsoft.com/office/drawing/2015/06/chart">
            <c:ext xmlns:c16="http://schemas.microsoft.com/office/drawing/2014/chart" uri="{C3380CC4-5D6E-409C-BE32-E72D297353CC}">
              <c16:uniqueId val="{00000000-3ED1-C74C-B2FE-0F9E4546475D}"/>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The 1 meter retrive/jump</a:t>
            </a:r>
          </a:p>
        </c:rich>
      </c:tx>
      <c:layout>
        <c:manualLayout>
          <c:xMode val="edge"/>
          <c:yMode val="edge"/>
          <c:x val="0.2772106393863214"/>
          <c:y val="8.0627614120971428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Försäljning</c:v>
                </c:pt>
              </c:strCache>
            </c:strRef>
          </c:tx>
          <c:cat>
            <c:strRef>
              <c:f>Blad1!$A$2:$A$5</c:f>
              <c:strCache>
                <c:ptCount val="4"/>
                <c:pt idx="0">
                  <c:v>Excellent jump</c:v>
                </c:pt>
                <c:pt idx="1">
                  <c:v>Good jump</c:v>
                </c:pt>
                <c:pt idx="2">
                  <c:v>Satisfactory jump </c:v>
                </c:pt>
                <c:pt idx="3">
                  <c:v>Insuffient jump </c:v>
                </c:pt>
              </c:strCache>
            </c:strRef>
          </c:cat>
          <c:val>
            <c:numRef>
              <c:f>Blad1!$B$2:$B$5</c:f>
              <c:numCache>
                <c:formatCode>General</c:formatCode>
                <c:ptCount val="4"/>
                <c:pt idx="0">
                  <c:v>28</c:v>
                </c:pt>
                <c:pt idx="1">
                  <c:v>23</c:v>
                </c:pt>
                <c:pt idx="2">
                  <c:v>47</c:v>
                </c:pt>
                <c:pt idx="3">
                  <c:v>20</c:v>
                </c:pt>
              </c:numCache>
            </c:numRef>
          </c:val>
          <c:extLst xmlns:c16r2="http://schemas.microsoft.com/office/drawing/2015/06/chart">
            <c:ext xmlns:c16="http://schemas.microsoft.com/office/drawing/2014/chart" uri="{C3380CC4-5D6E-409C-BE32-E72D297353CC}">
              <c16:uniqueId val="{00000000-AC3E-4642-A8A1-C014ACA2BFB3}"/>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Total predicates heeling of leash</a:t>
            </a:r>
          </a:p>
        </c:rich>
      </c:tx>
      <c:layout>
        <c:manualLayout>
          <c:xMode val="edge"/>
          <c:yMode val="edge"/>
          <c:x val="0.17637814353735043"/>
          <c:y val="4.2863811151994717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Heeling of leash</c:v>
                </c:pt>
              </c:strCache>
            </c:strRef>
          </c:tx>
          <c:cat>
            <c:strRef>
              <c:f>Blad1!$A$2:$A$6</c:f>
              <c:strCache>
                <c:ptCount val="5"/>
                <c:pt idx="0">
                  <c:v>V</c:v>
                </c:pt>
                <c:pt idx="1">
                  <c:v>Sg</c:v>
                </c:pt>
                <c:pt idx="2">
                  <c:v>G</c:v>
                </c:pt>
                <c:pt idx="3">
                  <c:v>B</c:v>
                </c:pt>
                <c:pt idx="4">
                  <c:v>B</c:v>
                </c:pt>
              </c:strCache>
            </c:strRef>
          </c:cat>
          <c:val>
            <c:numRef>
              <c:f>Blad1!$B$2:$B$6</c:f>
              <c:numCache>
                <c:formatCode>General</c:formatCode>
                <c:ptCount val="5"/>
                <c:pt idx="0">
                  <c:v>5</c:v>
                </c:pt>
                <c:pt idx="1">
                  <c:v>25</c:v>
                </c:pt>
                <c:pt idx="2">
                  <c:v>59</c:v>
                </c:pt>
                <c:pt idx="3">
                  <c:v>27</c:v>
                </c:pt>
                <c:pt idx="4">
                  <c:v>2</c:v>
                </c:pt>
              </c:numCache>
            </c:numRef>
          </c:val>
          <c:extLst xmlns:c16r2="http://schemas.microsoft.com/office/drawing/2015/06/chart">
            <c:ext xmlns:c16="http://schemas.microsoft.com/office/drawing/2014/chart" uri="{C3380CC4-5D6E-409C-BE32-E72D297353CC}">
              <c16:uniqueId val="{00000000-7271-BA4C-95BB-DFEAB261C8E6}"/>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Total predicate sit during motion</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6</c:v>
                </c:pt>
                <c:pt idx="1">
                  <c:v>26</c:v>
                </c:pt>
                <c:pt idx="2">
                  <c:v>45</c:v>
                </c:pt>
                <c:pt idx="3">
                  <c:v>22</c:v>
                </c:pt>
                <c:pt idx="4">
                  <c:v>19</c:v>
                </c:pt>
              </c:numCache>
            </c:numRef>
          </c:val>
          <c:extLst xmlns:c16r2="http://schemas.microsoft.com/office/drawing/2015/06/chart">
            <c:ext xmlns:c16="http://schemas.microsoft.com/office/drawing/2014/chart" uri="{C3380CC4-5D6E-409C-BE32-E72D297353CC}">
              <c16:uniqueId val="{00000000-BE5F-3B4B-9F7D-06AEA91A334B}"/>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Down with recall</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6</c:v>
                </c:pt>
                <c:pt idx="1">
                  <c:v>26</c:v>
                </c:pt>
                <c:pt idx="2">
                  <c:v>45</c:v>
                </c:pt>
                <c:pt idx="3">
                  <c:v>22</c:v>
                </c:pt>
                <c:pt idx="4">
                  <c:v>19</c:v>
                </c:pt>
              </c:numCache>
            </c:numRef>
          </c:val>
          <c:extLst xmlns:c16r2="http://schemas.microsoft.com/office/drawing/2015/06/chart">
            <c:ext xmlns:c16="http://schemas.microsoft.com/office/drawing/2014/chart" uri="{C3380CC4-5D6E-409C-BE32-E72D297353CC}">
              <c16:uniqueId val="{00000000-3E9A-A747-B547-5DB845439703}"/>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Stand with recall</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Stand in motion</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6</c:v>
                </c:pt>
                <c:pt idx="1">
                  <c:v>44</c:v>
                </c:pt>
                <c:pt idx="2">
                  <c:v>55</c:v>
                </c:pt>
                <c:pt idx="3">
                  <c:v>8</c:v>
                </c:pt>
                <c:pt idx="4">
                  <c:v>5</c:v>
                </c:pt>
              </c:numCache>
            </c:numRef>
          </c:val>
          <c:extLst xmlns:c16r2="http://schemas.microsoft.com/office/drawing/2015/06/chart">
            <c:ext xmlns:c16="http://schemas.microsoft.com/office/drawing/2014/chart" uri="{C3380CC4-5D6E-409C-BE32-E72D297353CC}">
              <c16:uniqueId val="{00000000-B8E1-024A-AB8C-7F01B6E8E088}"/>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Retrieve 2 kg</a:t>
            </a: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8227628149435276E-2"/>
          <c:y val="0.14226390931902744"/>
          <c:w val="0.80994793982637492"/>
          <c:h val="0.80938444232932427"/>
        </c:manualLayout>
      </c:layout>
      <c:pie3DChart>
        <c:varyColors val="1"/>
        <c:ser>
          <c:idx val="0"/>
          <c:order val="0"/>
          <c:tx>
            <c:strRef>
              <c:f>Blad1!$B$1</c:f>
              <c:strCache>
                <c:ptCount val="1"/>
                <c:pt idx="0">
                  <c:v>Retrive 2 kg</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2</c:v>
                </c:pt>
                <c:pt idx="1">
                  <c:v>34</c:v>
                </c:pt>
                <c:pt idx="2">
                  <c:v>61</c:v>
                </c:pt>
                <c:pt idx="3">
                  <c:v>18</c:v>
                </c:pt>
                <c:pt idx="4">
                  <c:v>3</c:v>
                </c:pt>
              </c:numCache>
            </c:numRef>
          </c:val>
          <c:extLst xmlns:c16r2="http://schemas.microsoft.com/office/drawing/2015/06/chart">
            <c:ext xmlns:c16="http://schemas.microsoft.com/office/drawing/2014/chart" uri="{C3380CC4-5D6E-409C-BE32-E72D297353CC}">
              <c16:uniqueId val="{00000000-989C-1F41-8749-A75041F1569D}"/>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Retrieve 1 meter</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Retrive 1 meter</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1</c:v>
                </c:pt>
                <c:pt idx="1">
                  <c:v>31</c:v>
                </c:pt>
                <c:pt idx="2">
                  <c:v>51</c:v>
                </c:pt>
                <c:pt idx="3">
                  <c:v>26</c:v>
                </c:pt>
                <c:pt idx="4">
                  <c:v>9</c:v>
                </c:pt>
              </c:numCache>
            </c:numRef>
          </c:val>
          <c:extLst xmlns:c16r2="http://schemas.microsoft.com/office/drawing/2015/06/chart">
            <c:ext xmlns:c16="http://schemas.microsoft.com/office/drawing/2014/chart" uri="{C3380CC4-5D6E-409C-BE32-E72D297353CC}">
              <c16:uniqueId val="{00000000-E65C-B640-8EA6-9808DA77E4BE}"/>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Retrieve A-frame</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Retrive A</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5</c:v>
                </c:pt>
                <c:pt idx="1">
                  <c:v>47</c:v>
                </c:pt>
                <c:pt idx="2">
                  <c:v>39</c:v>
                </c:pt>
                <c:pt idx="3">
                  <c:v>15</c:v>
                </c:pt>
                <c:pt idx="4">
                  <c:v>12</c:v>
                </c:pt>
              </c:numCache>
            </c:numRef>
          </c:val>
          <c:extLst xmlns:c16r2="http://schemas.microsoft.com/office/drawing/2015/06/chart">
            <c:ext xmlns:c16="http://schemas.microsoft.com/office/drawing/2014/chart" uri="{C3380CC4-5D6E-409C-BE32-E72D297353CC}">
              <c16:uniqueId val="{00000000-D574-E24E-87C8-B9C894268389}"/>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42"/>
    </mc:Choice>
    <mc:Fallback>
      <c:style val="4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Blad1!$B$1</c:f>
              <c:strCache>
                <c:ptCount val="1"/>
                <c:pt idx="0">
                  <c:v>Send out</c:v>
                </c:pt>
              </c:strCache>
            </c:strRef>
          </c:tx>
          <c:cat>
            <c:strRef>
              <c:f>Blad1!$A$2:$A$6</c:f>
              <c:strCache>
                <c:ptCount val="5"/>
                <c:pt idx="0">
                  <c:v>V</c:v>
                </c:pt>
                <c:pt idx="1">
                  <c:v>Sg</c:v>
                </c:pt>
                <c:pt idx="2">
                  <c:v>G</c:v>
                </c:pt>
                <c:pt idx="3">
                  <c:v>B</c:v>
                </c:pt>
                <c:pt idx="4">
                  <c:v>M</c:v>
                </c:pt>
              </c:strCache>
            </c:strRef>
          </c:cat>
          <c:val>
            <c:numRef>
              <c:f>Blad1!$B$2:$B$6</c:f>
              <c:numCache>
                <c:formatCode>General</c:formatCode>
                <c:ptCount val="5"/>
                <c:pt idx="0">
                  <c:v>7</c:v>
                </c:pt>
                <c:pt idx="1">
                  <c:v>35</c:v>
                </c:pt>
                <c:pt idx="2">
                  <c:v>38</c:v>
                </c:pt>
                <c:pt idx="3">
                  <c:v>23</c:v>
                </c:pt>
                <c:pt idx="4">
                  <c:v>15</c:v>
                </c:pt>
              </c:numCache>
            </c:numRef>
          </c:val>
          <c:extLst xmlns:c16r2="http://schemas.microsoft.com/office/drawing/2015/06/chart">
            <c:ext xmlns:c16="http://schemas.microsoft.com/office/drawing/2014/chart" uri="{C3380CC4-5D6E-409C-BE32-E72D297353CC}">
              <c16:uniqueId val="{00000000-A468-0D42-9D47-175890C5F892}"/>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sv-S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sv-SE"/>
              <a:t>Klicka här för att ändra format</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
        <p:nvSpPr>
          <p:cNvPr id="7" name="Date Placeholder 6"/>
          <p:cNvSpPr>
            <a:spLocks noGrp="1"/>
          </p:cNvSpPr>
          <p:nvPr>
            <p:ph type="dt" sz="half" idx="10"/>
          </p:nvPr>
        </p:nvSpPr>
        <p:spPr/>
        <p:txBody>
          <a:bodyPr/>
          <a:lstStyle/>
          <a:p>
            <a:fld id="{EB998A54-D492-4D54-8CAE-C48CC737B7C2}" type="datetimeFigureOut">
              <a:rPr lang="sv-SE" smtClean="0"/>
              <a:t>2019-10-11</a:t>
            </a:fld>
            <a:endParaRPr lang="sv-SE"/>
          </a:p>
        </p:txBody>
      </p:sp>
      <p:sp>
        <p:nvSpPr>
          <p:cNvPr id="8" name="Slide Number Placeholder 7"/>
          <p:cNvSpPr>
            <a:spLocks noGrp="1"/>
          </p:cNvSpPr>
          <p:nvPr>
            <p:ph type="sldNum" sz="quarter" idx="11"/>
          </p:nvPr>
        </p:nvSpPr>
        <p:spPr/>
        <p:txBody>
          <a:bodyPr/>
          <a:lstStyle/>
          <a:p>
            <a:fld id="{53675802-FE80-464E-BD2F-0A899435A535}" type="slidenum">
              <a:rPr lang="sv-SE" smtClean="0"/>
              <a:t>‹#›</a:t>
            </a:fld>
            <a:endParaRPr lang="sv-SE"/>
          </a:p>
        </p:txBody>
      </p:sp>
      <p:sp>
        <p:nvSpPr>
          <p:cNvPr id="9" name="Footer Placeholder 8"/>
          <p:cNvSpPr>
            <a:spLocks noGrp="1"/>
          </p:cNvSpPr>
          <p:nvPr>
            <p:ph type="ftr" sz="quarter" idx="12"/>
          </p:nvPr>
        </p:nvSpPr>
        <p:spPr/>
        <p:txBody>
          <a:bodyPr/>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B998A54-D492-4D54-8CAE-C48CC737B7C2}" type="datetimeFigureOut">
              <a:rPr lang="sv-SE" smtClean="0"/>
              <a:t>2019-10-11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3675802-FE80-464E-BD2F-0A899435A53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EB998A54-D492-4D54-8CAE-C48CC737B7C2}" type="datetimeFigureOut">
              <a:rPr lang="sv-SE" smtClean="0"/>
              <a:t>2019-10-11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3675802-FE80-464E-BD2F-0A899435A53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9" name="Date Placeholder 8"/>
          <p:cNvSpPr>
            <a:spLocks noGrp="1"/>
          </p:cNvSpPr>
          <p:nvPr>
            <p:ph type="dt" sz="half" idx="14"/>
          </p:nvPr>
        </p:nvSpPr>
        <p:spPr/>
        <p:txBody>
          <a:bodyPr/>
          <a:lstStyle/>
          <a:p>
            <a:fld id="{EB998A54-D492-4D54-8CAE-C48CC737B7C2}" type="datetimeFigureOut">
              <a:rPr lang="sv-SE" smtClean="0"/>
              <a:t>2019-10-11</a:t>
            </a:fld>
            <a:endParaRPr lang="sv-SE"/>
          </a:p>
        </p:txBody>
      </p:sp>
      <p:sp>
        <p:nvSpPr>
          <p:cNvPr id="10" name="Slide Number Placeholder 9"/>
          <p:cNvSpPr>
            <a:spLocks noGrp="1"/>
          </p:cNvSpPr>
          <p:nvPr>
            <p:ph type="sldNum" sz="quarter" idx="15"/>
          </p:nvPr>
        </p:nvSpPr>
        <p:spPr/>
        <p:txBody>
          <a:bodyPr/>
          <a:lstStyle/>
          <a:p>
            <a:fld id="{53675802-FE80-464E-BD2F-0A899435A535}" type="slidenum">
              <a:rPr lang="sv-SE" smtClean="0"/>
              <a:t>‹#›</a:t>
            </a:fld>
            <a:endParaRPr lang="sv-SE"/>
          </a:p>
        </p:txBody>
      </p:sp>
      <p:sp>
        <p:nvSpPr>
          <p:cNvPr id="11" name="Footer Placeholder 10"/>
          <p:cNvSpPr>
            <a:spLocks noGrp="1"/>
          </p:cNvSpPr>
          <p:nvPr>
            <p:ph type="ftr" sz="quarter" idx="16"/>
          </p:nvPr>
        </p:nvSpPr>
        <p:spPr/>
        <p:txBody>
          <a:bodyPr/>
          <a:lstStyle/>
          <a:p>
            <a:endParaRPr lang="sv-SE"/>
          </a:p>
        </p:txBody>
      </p:sp>
      <p:sp>
        <p:nvSpPr>
          <p:cNvPr id="12" name="Title 11"/>
          <p:cNvSpPr>
            <a:spLocks noGrp="1"/>
          </p:cNvSpPr>
          <p:nvPr>
            <p:ph type="title"/>
          </p:nvPr>
        </p:nvSpPr>
        <p:spPr/>
        <p:txBody>
          <a:bodyPr/>
          <a:lstStyle/>
          <a:p>
            <a:r>
              <a:rPr lang="sv-SE"/>
              <a:t>Klicka här för att ändra format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sv-SE"/>
              <a:t>Klicka här för att ändra format</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EB998A54-D492-4D54-8CAE-C48CC737B7C2}" type="datetimeFigureOut">
              <a:rPr lang="sv-SE" smtClean="0"/>
              <a:t>2019-10-11</a:t>
            </a:fld>
            <a:endParaRPr lang="sv-SE"/>
          </a:p>
        </p:txBody>
      </p:sp>
      <p:sp>
        <p:nvSpPr>
          <p:cNvPr id="8" name="Slide Number Placeholder 7"/>
          <p:cNvSpPr>
            <a:spLocks noGrp="1"/>
          </p:cNvSpPr>
          <p:nvPr>
            <p:ph type="sldNum" sz="quarter" idx="11"/>
          </p:nvPr>
        </p:nvSpPr>
        <p:spPr/>
        <p:txBody>
          <a:bodyPr/>
          <a:lstStyle/>
          <a:p>
            <a:fld id="{53675802-FE80-464E-BD2F-0A899435A535}" type="slidenum">
              <a:rPr lang="sv-SE" smtClean="0"/>
              <a:t>‹#›</a:t>
            </a:fld>
            <a:endParaRPr lang="sv-SE"/>
          </a:p>
        </p:txBody>
      </p:sp>
      <p:sp>
        <p:nvSpPr>
          <p:cNvPr id="9" name="Footer Placeholder 8"/>
          <p:cNvSpPr>
            <a:spLocks noGrp="1"/>
          </p:cNvSpPr>
          <p:nvPr>
            <p:ph type="ftr" sz="quarter" idx="12"/>
          </p:nvPr>
        </p:nvSpPr>
        <p:spPr/>
        <p:txBody>
          <a:bodyPr/>
          <a:lstStyle/>
          <a:p>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sv-SE"/>
              <a:t>Klicka här för att ändra format</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9" name="Date Placeholder 8"/>
          <p:cNvSpPr>
            <a:spLocks noGrp="1"/>
          </p:cNvSpPr>
          <p:nvPr>
            <p:ph type="dt" sz="half" idx="10"/>
          </p:nvPr>
        </p:nvSpPr>
        <p:spPr/>
        <p:txBody>
          <a:bodyPr/>
          <a:lstStyle/>
          <a:p>
            <a:fld id="{EB998A54-D492-4D54-8CAE-C48CC737B7C2}" type="datetimeFigureOut">
              <a:rPr lang="sv-SE" smtClean="0"/>
              <a:t>2019-10-11</a:t>
            </a:fld>
            <a:endParaRPr lang="sv-SE"/>
          </a:p>
        </p:txBody>
      </p:sp>
      <p:sp>
        <p:nvSpPr>
          <p:cNvPr id="10" name="Slide Number Placeholder 9"/>
          <p:cNvSpPr>
            <a:spLocks noGrp="1"/>
          </p:cNvSpPr>
          <p:nvPr>
            <p:ph type="sldNum" sz="quarter" idx="11"/>
          </p:nvPr>
        </p:nvSpPr>
        <p:spPr/>
        <p:txBody>
          <a:bodyPr/>
          <a:lstStyle/>
          <a:p>
            <a:fld id="{53675802-FE80-464E-BD2F-0A899435A535}" type="slidenum">
              <a:rPr lang="sv-SE" smtClean="0"/>
              <a:t>‹#›</a:t>
            </a:fld>
            <a:endParaRPr lang="sv-SE"/>
          </a:p>
        </p:txBody>
      </p:sp>
      <p:sp>
        <p:nvSpPr>
          <p:cNvPr id="11" name="Footer Placeholder 10"/>
          <p:cNvSpPr>
            <a:spLocks noGrp="1"/>
          </p:cNvSpPr>
          <p:nvPr>
            <p:ph type="ftr" sz="quarter" idx="12"/>
          </p:nvPr>
        </p:nvSpPr>
        <p:spPr>
          <a:xfrm>
            <a:off x="493776" y="6356350"/>
            <a:ext cx="5102352" cy="365125"/>
          </a:xfrm>
        </p:spPr>
        <p:txBody>
          <a:bodyPr/>
          <a:lstStyle/>
          <a:p>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sv-SE"/>
              <a:t>Klicka här för att ändra format</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0" name="Date Placeholder 9"/>
          <p:cNvSpPr>
            <a:spLocks noGrp="1"/>
          </p:cNvSpPr>
          <p:nvPr>
            <p:ph type="dt" sz="half" idx="10"/>
          </p:nvPr>
        </p:nvSpPr>
        <p:spPr/>
        <p:txBody>
          <a:bodyPr/>
          <a:lstStyle/>
          <a:p>
            <a:fld id="{EB998A54-D492-4D54-8CAE-C48CC737B7C2}" type="datetimeFigureOut">
              <a:rPr lang="sv-SE" smtClean="0"/>
              <a:t>2019-10-11</a:t>
            </a:fld>
            <a:endParaRPr lang="sv-SE"/>
          </a:p>
        </p:txBody>
      </p:sp>
      <p:sp>
        <p:nvSpPr>
          <p:cNvPr id="11" name="Slide Number Placeholder 10"/>
          <p:cNvSpPr>
            <a:spLocks noGrp="1"/>
          </p:cNvSpPr>
          <p:nvPr>
            <p:ph type="sldNum" sz="quarter" idx="11"/>
          </p:nvPr>
        </p:nvSpPr>
        <p:spPr/>
        <p:txBody>
          <a:bodyPr/>
          <a:lstStyle/>
          <a:p>
            <a:fld id="{53675802-FE80-464E-BD2F-0A899435A535}" type="slidenum">
              <a:rPr lang="sv-SE" smtClean="0"/>
              <a:t>‹#›</a:t>
            </a:fld>
            <a:endParaRPr lang="sv-SE"/>
          </a:p>
        </p:txBody>
      </p:sp>
      <p:sp>
        <p:nvSpPr>
          <p:cNvPr id="12" name="Footer Placeholder 11"/>
          <p:cNvSpPr>
            <a:spLocks noGrp="1"/>
          </p:cNvSpPr>
          <p:nvPr>
            <p:ph type="ftr" sz="quarter" idx="12"/>
          </p:nvPr>
        </p:nvSpPr>
        <p:spPr>
          <a:xfrm>
            <a:off x="493776" y="6356350"/>
            <a:ext cx="5102352" cy="365125"/>
          </a:xfrm>
        </p:spPr>
        <p:txBody>
          <a:bodyPr/>
          <a:lstStyle/>
          <a:p>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EB998A54-D492-4D54-8CAE-C48CC737B7C2}" type="datetimeFigureOut">
              <a:rPr lang="sv-SE" smtClean="0"/>
              <a:t>2019-10-11</a:t>
            </a:fld>
            <a:endParaRPr lang="sv-SE"/>
          </a:p>
        </p:txBody>
      </p:sp>
      <p:sp>
        <p:nvSpPr>
          <p:cNvPr id="5" name="Title 4"/>
          <p:cNvSpPr>
            <a:spLocks noGrp="1"/>
          </p:cNvSpPr>
          <p:nvPr>
            <p:ph type="title"/>
          </p:nvPr>
        </p:nvSpPr>
        <p:spPr/>
        <p:txBody>
          <a:bodyPr/>
          <a:lstStyle/>
          <a:p>
            <a:r>
              <a:rPr lang="sv-SE"/>
              <a:t>Klicka här för att ändra format</a:t>
            </a:r>
            <a:endParaRPr lang="en-US" dirty="0"/>
          </a:p>
        </p:txBody>
      </p:sp>
      <p:sp>
        <p:nvSpPr>
          <p:cNvPr id="4" name="Slide Number Placeholder 3"/>
          <p:cNvSpPr>
            <a:spLocks noGrp="1"/>
          </p:cNvSpPr>
          <p:nvPr>
            <p:ph type="sldNum" sz="quarter" idx="11"/>
          </p:nvPr>
        </p:nvSpPr>
        <p:spPr/>
        <p:txBody>
          <a:bodyPr/>
          <a:lstStyle/>
          <a:p>
            <a:fld id="{53675802-FE80-464E-BD2F-0A899435A535}" type="slidenum">
              <a:rPr lang="sv-SE" smtClean="0"/>
              <a:t>‹#›</a:t>
            </a:fld>
            <a:endParaRPr lang="sv-SE"/>
          </a:p>
        </p:txBody>
      </p:sp>
      <p:sp>
        <p:nvSpPr>
          <p:cNvPr id="6" name="Footer Placeholder 5"/>
          <p:cNvSpPr>
            <a:spLocks noGrp="1"/>
          </p:cNvSpPr>
          <p:nvPr>
            <p:ph type="ftr" sz="quarter" idx="12"/>
          </p:nvPr>
        </p:nvSpPr>
        <p:spPr/>
        <p:txBody>
          <a:bodyPr/>
          <a:lstStyle/>
          <a:p>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98A54-D492-4D54-8CAE-C48CC737B7C2}" type="datetimeFigureOut">
              <a:rPr lang="sv-SE" smtClean="0"/>
              <a:t>2019-10-11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3675802-FE80-464E-BD2F-0A899435A53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sv-SE"/>
              <a:t>Klicka här för att ändra format</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8" name="Date Placeholder 7"/>
          <p:cNvSpPr>
            <a:spLocks noGrp="1"/>
          </p:cNvSpPr>
          <p:nvPr>
            <p:ph type="dt" sz="half" idx="10"/>
          </p:nvPr>
        </p:nvSpPr>
        <p:spPr/>
        <p:txBody>
          <a:bodyPr/>
          <a:lstStyle/>
          <a:p>
            <a:fld id="{EB998A54-D492-4D54-8CAE-C48CC737B7C2}" type="datetimeFigureOut">
              <a:rPr lang="sv-SE" smtClean="0"/>
              <a:t>2019-10-11</a:t>
            </a:fld>
            <a:endParaRPr lang="sv-SE"/>
          </a:p>
        </p:txBody>
      </p:sp>
      <p:sp>
        <p:nvSpPr>
          <p:cNvPr id="9" name="Slide Number Placeholder 8"/>
          <p:cNvSpPr>
            <a:spLocks noGrp="1"/>
          </p:cNvSpPr>
          <p:nvPr>
            <p:ph type="sldNum" sz="quarter" idx="11"/>
          </p:nvPr>
        </p:nvSpPr>
        <p:spPr/>
        <p:txBody>
          <a:bodyPr/>
          <a:lstStyle/>
          <a:p>
            <a:fld id="{53675802-FE80-464E-BD2F-0A899435A535}" type="slidenum">
              <a:rPr lang="sv-SE" smtClean="0"/>
              <a:t>‹#›</a:t>
            </a:fld>
            <a:endParaRPr lang="sv-SE"/>
          </a:p>
        </p:txBody>
      </p:sp>
      <p:sp>
        <p:nvSpPr>
          <p:cNvPr id="10" name="Footer Placeholder 9"/>
          <p:cNvSpPr>
            <a:spLocks noGrp="1"/>
          </p:cNvSpPr>
          <p:nvPr>
            <p:ph type="ftr" sz="quarter" idx="12"/>
          </p:nvPr>
        </p:nvSpPr>
        <p:spPr>
          <a:xfrm>
            <a:off x="493776" y="6356350"/>
            <a:ext cx="5102352" cy="365125"/>
          </a:xfrm>
        </p:spPr>
        <p:txBody>
          <a:bodyPr/>
          <a:lstStyle/>
          <a:p>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sv-SE"/>
              <a:t>Klicka här för att ändra format</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8" name="Date Placeholder 7"/>
          <p:cNvSpPr>
            <a:spLocks noGrp="1"/>
          </p:cNvSpPr>
          <p:nvPr>
            <p:ph type="dt" sz="half" idx="10"/>
          </p:nvPr>
        </p:nvSpPr>
        <p:spPr/>
        <p:txBody>
          <a:bodyPr/>
          <a:lstStyle/>
          <a:p>
            <a:fld id="{EB998A54-D492-4D54-8CAE-C48CC737B7C2}" type="datetimeFigureOut">
              <a:rPr lang="sv-SE" smtClean="0"/>
              <a:t>2019-10-11</a:t>
            </a:fld>
            <a:endParaRPr lang="sv-SE"/>
          </a:p>
        </p:txBody>
      </p:sp>
      <p:sp>
        <p:nvSpPr>
          <p:cNvPr id="9" name="Slide Number Placeholder 8"/>
          <p:cNvSpPr>
            <a:spLocks noGrp="1"/>
          </p:cNvSpPr>
          <p:nvPr>
            <p:ph type="sldNum" sz="quarter" idx="11"/>
          </p:nvPr>
        </p:nvSpPr>
        <p:spPr/>
        <p:txBody>
          <a:bodyPr/>
          <a:lstStyle/>
          <a:p>
            <a:fld id="{53675802-FE80-464E-BD2F-0A899435A535}" type="slidenum">
              <a:rPr lang="sv-SE" smtClean="0"/>
              <a:t>‹#›</a:t>
            </a:fld>
            <a:endParaRPr lang="sv-SE"/>
          </a:p>
        </p:txBody>
      </p:sp>
      <p:sp>
        <p:nvSpPr>
          <p:cNvPr id="10" name="Footer Placeholder 9"/>
          <p:cNvSpPr>
            <a:spLocks noGrp="1"/>
          </p:cNvSpPr>
          <p:nvPr>
            <p:ph type="ftr" sz="quarter" idx="12"/>
          </p:nvPr>
        </p:nvSpPr>
        <p:spPr>
          <a:xfrm>
            <a:off x="493776" y="6356350"/>
            <a:ext cx="5102352" cy="365125"/>
          </a:xfrm>
        </p:spPr>
        <p:txBody>
          <a:bodyPr/>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sv-SE"/>
              <a:t>Klicka här för att ändra format</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EB998A54-D492-4D54-8CAE-C48CC737B7C2}" type="datetimeFigureOut">
              <a:rPr lang="sv-SE" smtClean="0"/>
              <a:t>2019-10-11</a:t>
            </a:fld>
            <a:endParaRPr lang="sv-SE"/>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sv-SE"/>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53675802-FE80-464E-BD2F-0A899435A535}" type="slidenum">
              <a:rPr lang="sv-SE" smtClean="0"/>
              <a:t>‹#›</a:t>
            </a:fld>
            <a:endParaRPr lang="sv-SE"/>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emf"/><Relationship Id="rId7" Type="http://schemas.openxmlformats.org/officeDocument/2006/relationships/image" Target="../media/image27.emf"/><Relationship Id="rId2" Type="http://schemas.openxmlformats.org/officeDocument/2006/relationships/image" Target="../media/image22.emf"/><Relationship Id="rId1" Type="http://schemas.openxmlformats.org/officeDocument/2006/relationships/slideLayout" Target="../slideLayouts/slideLayout7.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9.emf"/><Relationship Id="rId7" Type="http://schemas.openxmlformats.org/officeDocument/2006/relationships/image" Target="../media/image33.emf"/><Relationship Id="rId2" Type="http://schemas.openxmlformats.org/officeDocument/2006/relationships/image" Target="../media/image28.emf"/><Relationship Id="rId1" Type="http://schemas.openxmlformats.org/officeDocument/2006/relationships/slideLayout" Target="../slideLayouts/slideLayout7.xml"/><Relationship Id="rId6" Type="http://schemas.openxmlformats.org/officeDocument/2006/relationships/image" Target="../media/image32.emf"/><Relationship Id="rId5" Type="http://schemas.openxmlformats.org/officeDocument/2006/relationships/image" Target="../media/image31.emf"/><Relationship Id="rId4" Type="http://schemas.openxmlformats.org/officeDocument/2006/relationships/image" Target="../media/image30.emf"/></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35.emf"/><Relationship Id="rId7" Type="http://schemas.openxmlformats.org/officeDocument/2006/relationships/image" Target="../media/image39.emf"/><Relationship Id="rId2" Type="http://schemas.openxmlformats.org/officeDocument/2006/relationships/image" Target="../media/image34.emf"/><Relationship Id="rId1" Type="http://schemas.openxmlformats.org/officeDocument/2006/relationships/slideLayout" Target="../slideLayouts/slideLayout7.xml"/><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emf"/></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1.emf"/><Relationship Id="rId7" Type="http://schemas.openxmlformats.org/officeDocument/2006/relationships/image" Target="../media/image45.emf"/><Relationship Id="rId2" Type="http://schemas.openxmlformats.org/officeDocument/2006/relationships/image" Target="../media/image40.emf"/><Relationship Id="rId1" Type="http://schemas.openxmlformats.org/officeDocument/2006/relationships/slideLayout" Target="../slideLayouts/slideLayout7.xml"/><Relationship Id="rId6" Type="http://schemas.openxmlformats.org/officeDocument/2006/relationships/image" Target="../media/image44.emf"/><Relationship Id="rId5" Type="http://schemas.openxmlformats.org/officeDocument/2006/relationships/image" Target="../media/image43.emf"/><Relationship Id="rId4" Type="http://schemas.openxmlformats.org/officeDocument/2006/relationships/image" Target="../media/image42.emf"/></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47.emf"/><Relationship Id="rId7" Type="http://schemas.openxmlformats.org/officeDocument/2006/relationships/image" Target="../media/image51.emf"/><Relationship Id="rId2" Type="http://schemas.openxmlformats.org/officeDocument/2006/relationships/image" Target="../media/image46.emf"/><Relationship Id="rId1" Type="http://schemas.openxmlformats.org/officeDocument/2006/relationships/slideLayout" Target="../slideLayouts/slideLayout7.xml"/><Relationship Id="rId6" Type="http://schemas.openxmlformats.org/officeDocument/2006/relationships/image" Target="../media/image50.emf"/><Relationship Id="rId5" Type="http://schemas.openxmlformats.org/officeDocument/2006/relationships/image" Target="../media/image49.emf"/><Relationship Id="rId4" Type="http://schemas.openxmlformats.org/officeDocument/2006/relationships/image" Target="../media/image48.emf"/></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3.emf"/><Relationship Id="rId7" Type="http://schemas.openxmlformats.org/officeDocument/2006/relationships/image" Target="../media/image57.emf"/><Relationship Id="rId2" Type="http://schemas.openxmlformats.org/officeDocument/2006/relationships/image" Target="../media/image52.emf"/><Relationship Id="rId1" Type="http://schemas.openxmlformats.org/officeDocument/2006/relationships/slideLayout" Target="../slideLayouts/slideLayout7.xml"/><Relationship Id="rId6" Type="http://schemas.openxmlformats.org/officeDocument/2006/relationships/image" Target="../media/image56.emf"/><Relationship Id="rId5" Type="http://schemas.openxmlformats.org/officeDocument/2006/relationships/image" Target="../media/image55.emf"/><Relationship Id="rId4" Type="http://schemas.openxmlformats.org/officeDocument/2006/relationships/image" Target="../media/image54.emf"/></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0.emf"/><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slideLayout" Target="../slideLayouts/slideLayout7.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38" y="836712"/>
            <a:ext cx="9000001" cy="5528572"/>
          </a:xfrm>
          <a:prstGeom prst="rect">
            <a:avLst/>
          </a:prstGeom>
        </p:spPr>
      </p:pic>
      <p:sp>
        <p:nvSpPr>
          <p:cNvPr id="2" name="Rubrik 1"/>
          <p:cNvSpPr>
            <a:spLocks noGrp="1"/>
          </p:cNvSpPr>
          <p:nvPr>
            <p:ph type="ctrTitle"/>
          </p:nvPr>
        </p:nvSpPr>
        <p:spPr>
          <a:xfrm>
            <a:off x="632738" y="1484784"/>
            <a:ext cx="7772400" cy="1539602"/>
          </a:xfrm>
        </p:spPr>
        <p:txBody>
          <a:bodyPr/>
          <a:lstStyle/>
          <a:p>
            <a:r>
              <a:rPr lang="sv-SE" dirty="0"/>
              <a:t>Pierre Wahlström</a:t>
            </a:r>
          </a:p>
        </p:txBody>
      </p:sp>
      <p:sp>
        <p:nvSpPr>
          <p:cNvPr id="3" name="Underrubrik 2"/>
          <p:cNvSpPr>
            <a:spLocks noGrp="1"/>
          </p:cNvSpPr>
          <p:nvPr>
            <p:ph type="subTitle" idx="1"/>
          </p:nvPr>
        </p:nvSpPr>
        <p:spPr>
          <a:xfrm>
            <a:off x="1371599" y="4077072"/>
            <a:ext cx="6400800" cy="1752600"/>
          </a:xfrm>
        </p:spPr>
        <p:txBody>
          <a:bodyPr/>
          <a:lstStyle/>
          <a:p>
            <a:r>
              <a:rPr lang="sv-SE" b="1" dirty="0" err="1">
                <a:solidFill>
                  <a:srgbClr val="002060"/>
                </a:solidFill>
              </a:rPr>
              <a:t>Judge</a:t>
            </a:r>
            <a:r>
              <a:rPr lang="sv-SE" b="1" dirty="0">
                <a:solidFill>
                  <a:srgbClr val="002060"/>
                </a:solidFill>
              </a:rPr>
              <a:t> part B at the WUSV WC 2019</a:t>
            </a:r>
          </a:p>
          <a:p>
            <a:r>
              <a:rPr lang="sv-SE" b="1" dirty="0" err="1">
                <a:solidFill>
                  <a:srgbClr val="002060"/>
                </a:solidFill>
              </a:rPr>
              <a:t>Description</a:t>
            </a:r>
            <a:r>
              <a:rPr lang="sv-SE" b="1" dirty="0">
                <a:solidFill>
                  <a:srgbClr val="002060"/>
                </a:solidFill>
              </a:rPr>
              <a:t> by </a:t>
            </a:r>
            <a:r>
              <a:rPr lang="sv-SE" b="1" dirty="0" err="1">
                <a:solidFill>
                  <a:srgbClr val="002060"/>
                </a:solidFill>
              </a:rPr>
              <a:t>judge's</a:t>
            </a:r>
            <a:r>
              <a:rPr lang="sv-SE" b="1" dirty="0">
                <a:solidFill>
                  <a:srgbClr val="002060"/>
                </a:solidFill>
              </a:rPr>
              <a:t> </a:t>
            </a:r>
            <a:r>
              <a:rPr lang="sv-SE" b="1" dirty="0" err="1">
                <a:solidFill>
                  <a:srgbClr val="002060"/>
                </a:solidFill>
              </a:rPr>
              <a:t>assignment</a:t>
            </a:r>
            <a:endParaRPr lang="sv-SE" b="1" dirty="0">
              <a:solidFill>
                <a:srgbClr val="002060"/>
              </a:solidFill>
            </a:endParaRPr>
          </a:p>
        </p:txBody>
      </p:sp>
    </p:spTree>
    <p:extLst>
      <p:ext uri="{BB962C8B-B14F-4D97-AF65-F5344CB8AC3E}">
        <p14:creationId xmlns:p14="http://schemas.microsoft.com/office/powerpoint/2010/main" val="2707850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8189"/>
            <a:ext cx="6264696"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113089"/>
            <a:ext cx="6264696"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2217989"/>
            <a:ext cx="6264696"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3344848"/>
            <a:ext cx="626469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8" y="4449748"/>
            <a:ext cx="626469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648" y="5559759"/>
            <a:ext cx="626469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513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3430873789"/>
              </p:ext>
            </p:extLst>
          </p:nvPr>
        </p:nvGraphicFramePr>
        <p:xfrm>
          <a:off x="827584" y="404664"/>
          <a:ext cx="7416824"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xmlns="" id="{37B9F4CF-AD5A-4349-BF6A-C35B9106C4D8}"/>
              </a:ext>
            </a:extLst>
          </p:cNvPr>
          <p:cNvSpPr>
            <a:spLocks noGrp="1"/>
          </p:cNvSpPr>
          <p:nvPr>
            <p:ph type="body" sz="half" idx="2"/>
          </p:nvPr>
        </p:nvSpPr>
        <p:spPr/>
        <p:txBody>
          <a:bodyPr/>
          <a:lstStyle/>
          <a:p>
            <a:endParaRPr lang="en-US"/>
          </a:p>
        </p:txBody>
      </p:sp>
      <p:sp>
        <p:nvSpPr>
          <p:cNvPr id="6" name="Platshållare för text 3">
            <a:extLst>
              <a:ext uri="{FF2B5EF4-FFF2-40B4-BE49-F238E27FC236}">
                <a16:creationId xmlns:a16="http://schemas.microsoft.com/office/drawing/2014/main" xmlns="" id="{316BF55B-A2B5-E648-A8FF-10283DCDBA1E}"/>
              </a:ext>
            </a:extLst>
          </p:cNvPr>
          <p:cNvSpPr txBox="1">
            <a:spLocks/>
          </p:cNvSpPr>
          <p:nvPr/>
        </p:nvSpPr>
        <p:spPr>
          <a:xfrm>
            <a:off x="827584" y="4581128"/>
            <a:ext cx="7848872" cy="2016224"/>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800" i="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i="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i="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b="1" i="0">
                <a:solidFill>
                  <a:srgbClr val="002060"/>
                </a:solidFill>
              </a:rPr>
              <a:t>Stand with recall:  Some dogs were slightly out of position and forging or out in the buildup.  Several dogs also crowded the handler. When the command is given, the dogs should be more positive in the execution of the stand.  I observed several dogs with avoidance behaviors. However, the majority of dogs were positive about coming to their handlers in the recall portion of the exercise, and several dogs showed explosive speed and power.  Significant number of dogs sat slightly crooked in front both in front and in basic position.  Significant number of dogs should get to the basic position faster.</a:t>
            </a:r>
            <a:endParaRPr lang="sv-SE" sz="1600" b="1" i="0">
              <a:solidFill>
                <a:srgbClr val="002060"/>
              </a:solidFill>
            </a:endParaRPr>
          </a:p>
        </p:txBody>
      </p:sp>
    </p:spTree>
    <p:extLst>
      <p:ext uri="{BB962C8B-B14F-4D97-AF65-F5344CB8AC3E}">
        <p14:creationId xmlns:p14="http://schemas.microsoft.com/office/powerpoint/2010/main" val="1470366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9" y="1149524"/>
            <a:ext cx="6192688"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9" y="2254424"/>
            <a:ext cx="6192687"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50" y="3359324"/>
            <a:ext cx="6192000" cy="1107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51" y="4466554"/>
            <a:ext cx="61920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51" y="5571454"/>
            <a:ext cx="6191999"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651" y="0"/>
            <a:ext cx="6191999"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7140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153774876"/>
              </p:ext>
            </p:extLst>
          </p:nvPr>
        </p:nvGraphicFramePr>
        <p:xfrm>
          <a:off x="1331640" y="332656"/>
          <a:ext cx="6768752"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4" name="Platshållare för text 3"/>
          <p:cNvSpPr>
            <a:spLocks noGrp="1"/>
          </p:cNvSpPr>
          <p:nvPr>
            <p:ph type="body" sz="half" idx="2"/>
          </p:nvPr>
        </p:nvSpPr>
        <p:spPr>
          <a:xfrm>
            <a:off x="1079612" y="4581128"/>
            <a:ext cx="7272808" cy="1812925"/>
          </a:xfrm>
        </p:spPr>
        <p:txBody>
          <a:bodyPr>
            <a:normAutofit/>
          </a:bodyPr>
          <a:lstStyle/>
          <a:p>
            <a:r>
              <a:rPr lang="en-US" sz="1600" b="1" i="0">
                <a:solidFill>
                  <a:srgbClr val="002060"/>
                </a:solidFill>
              </a:rPr>
              <a:t>Retrieve on flat (2kg)  Here I saw a trend in several dogs that showed a restless and anxious behavior in basic position. I also saw handlers  throwing  the dumbbell too far. When the dogs are sent, the dogs should show more energy and, above all, be more power in the pickup of the dumbbell.  Speed and power should also be demonstrated on the return. The holding of the dumbbell in front of the handlers must be considerably calmer and firmer throughout.</a:t>
            </a:r>
            <a:endParaRPr lang="sv-SE" sz="1600" b="1" i="0">
              <a:solidFill>
                <a:srgbClr val="002060"/>
              </a:solidFill>
            </a:endParaRPr>
          </a:p>
        </p:txBody>
      </p:sp>
    </p:spTree>
    <p:extLst>
      <p:ext uri="{BB962C8B-B14F-4D97-AF65-F5344CB8AC3E}">
        <p14:creationId xmlns:p14="http://schemas.microsoft.com/office/powerpoint/2010/main" val="2456583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012" y="116632"/>
            <a:ext cx="7056784"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012" y="1221532"/>
            <a:ext cx="7056784" cy="983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013" y="2213053"/>
            <a:ext cx="7056784" cy="99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012" y="3211972"/>
            <a:ext cx="7056784" cy="991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013" y="4203820"/>
            <a:ext cx="7056783" cy="97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013" y="5132679"/>
            <a:ext cx="7056784"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2324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4230690518"/>
              </p:ext>
            </p:extLst>
          </p:nvPr>
        </p:nvGraphicFramePr>
        <p:xfrm>
          <a:off x="1331640" y="692696"/>
          <a:ext cx="6912768"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4" name="Platshållare för text 3"/>
          <p:cNvSpPr>
            <a:spLocks noGrp="1"/>
          </p:cNvSpPr>
          <p:nvPr>
            <p:ph type="body" sz="half" idx="2"/>
          </p:nvPr>
        </p:nvSpPr>
        <p:spPr>
          <a:xfrm>
            <a:off x="1331640" y="4903373"/>
            <a:ext cx="6942245" cy="1812925"/>
          </a:xfrm>
        </p:spPr>
        <p:txBody>
          <a:bodyPr>
            <a:normAutofit fontScale="92500"/>
          </a:bodyPr>
          <a:lstStyle/>
          <a:p>
            <a:pPr lvl="0"/>
            <a:r>
              <a:rPr lang="en-US" sz="1600" b="1" i="0">
                <a:solidFill>
                  <a:srgbClr val="002060"/>
                </a:solidFill>
              </a:rPr>
              <a:t>1 m Retrieve 650gr: Here I saw a trend in several dogs that showed a restless and anxious behavior in basic position. When the dogs are sent, the dogs should show more power in the jump and, above all, be more intense in the catch the pickup up of the dumbbell . The return jump should be with even more energy and power to present the dumbbell to the handler. The holding of the dumbbell in front of the handlers must be considerably calmer and firmer throughout.  After the release, the dogs could show a faster reactions and movements to the basic position.</a:t>
            </a:r>
            <a:endParaRPr lang="sv-SE" sz="1600" b="1" i="0">
              <a:solidFill>
                <a:srgbClr val="002060"/>
              </a:solidFill>
            </a:endParaRPr>
          </a:p>
          <a:p>
            <a:endParaRPr lang="sv-SE"/>
          </a:p>
        </p:txBody>
      </p:sp>
    </p:spTree>
    <p:extLst>
      <p:ext uri="{BB962C8B-B14F-4D97-AF65-F5344CB8AC3E}">
        <p14:creationId xmlns:p14="http://schemas.microsoft.com/office/powerpoint/2010/main" val="276443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0"/>
            <a:ext cx="684076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104900"/>
            <a:ext cx="6840759" cy="955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060848"/>
            <a:ext cx="6840759"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7" y="3102910"/>
            <a:ext cx="6840758"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8" y="4207810"/>
            <a:ext cx="6840758"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5618" y="5312710"/>
            <a:ext cx="6840757"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4864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493936819"/>
              </p:ext>
            </p:extLst>
          </p:nvPr>
        </p:nvGraphicFramePr>
        <p:xfrm>
          <a:off x="1187624" y="692696"/>
          <a:ext cx="7128792"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4" name="Platshållare för text 3"/>
          <p:cNvSpPr>
            <a:spLocks noGrp="1"/>
          </p:cNvSpPr>
          <p:nvPr>
            <p:ph type="body" sz="half" idx="2"/>
          </p:nvPr>
        </p:nvSpPr>
        <p:spPr>
          <a:xfrm>
            <a:off x="1187624" y="5045075"/>
            <a:ext cx="7200800" cy="1812925"/>
          </a:xfrm>
        </p:spPr>
        <p:txBody>
          <a:bodyPr>
            <a:normAutofit fontScale="92500" lnSpcReduction="20000"/>
          </a:bodyPr>
          <a:lstStyle/>
          <a:p>
            <a:pPr lvl="0"/>
            <a:r>
              <a:rPr lang="en-US" b="1" i="0">
                <a:solidFill>
                  <a:srgbClr val="002060"/>
                </a:solidFill>
              </a:rPr>
              <a:t>A frame </a:t>
            </a:r>
            <a:r>
              <a:rPr lang="en-US" b="1" i="0" err="1">
                <a:solidFill>
                  <a:srgbClr val="002060"/>
                </a:solidFill>
              </a:rPr>
              <a:t>Retrive</a:t>
            </a:r>
            <a:r>
              <a:rPr lang="en-US" b="1" i="0">
                <a:solidFill>
                  <a:srgbClr val="002060"/>
                </a:solidFill>
              </a:rPr>
              <a:t> 650gr, Here I saw a trend in several dogs that showed a restless and anxious behavior in basic position.  When the dogs are sent, the dogs should show more power in the climb and, above all, be more intense in the catch the pickup up of the dumbbell . The return jump should be with even more energy and power to present the dumbbell to the handler. The holding of the dumbbell in front of the handlers must be considerably calmer and firmer throughout.  After the release, the dogs could show a faster reactions and movements to the basic position.</a:t>
            </a:r>
            <a:endParaRPr lang="sv-SE" b="1" i="0">
              <a:solidFill>
                <a:srgbClr val="002060"/>
              </a:solidFill>
            </a:endParaRPr>
          </a:p>
          <a:p>
            <a:pPr lvl="0"/>
            <a:endParaRPr lang="en-US" b="1" i="0">
              <a:solidFill>
                <a:srgbClr val="002060"/>
              </a:solidFill>
            </a:endParaRPr>
          </a:p>
          <a:p>
            <a:endParaRPr lang="sv-SE"/>
          </a:p>
        </p:txBody>
      </p:sp>
    </p:spTree>
    <p:extLst>
      <p:ext uri="{BB962C8B-B14F-4D97-AF65-F5344CB8AC3E}">
        <p14:creationId xmlns:p14="http://schemas.microsoft.com/office/powerpoint/2010/main" val="934266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0"/>
            <a:ext cx="6552728"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196752"/>
            <a:ext cx="6552728"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5" y="2204864"/>
            <a:ext cx="6552728"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5" y="3212976"/>
            <a:ext cx="6552727"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6" y="4221088"/>
            <a:ext cx="6552726"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626" y="5325988"/>
            <a:ext cx="6552726"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7733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2740336303"/>
              </p:ext>
            </p:extLst>
          </p:nvPr>
        </p:nvGraphicFramePr>
        <p:xfrm>
          <a:off x="827584" y="476672"/>
          <a:ext cx="7128792"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4" name="Platshållare för text 3"/>
          <p:cNvSpPr>
            <a:spLocks noGrp="1"/>
          </p:cNvSpPr>
          <p:nvPr>
            <p:ph type="body" sz="half" idx="2"/>
          </p:nvPr>
        </p:nvSpPr>
        <p:spPr>
          <a:xfrm>
            <a:off x="755576" y="5045075"/>
            <a:ext cx="7128792" cy="1812925"/>
          </a:xfrm>
        </p:spPr>
        <p:txBody>
          <a:bodyPr>
            <a:normAutofit lnSpcReduction="10000"/>
          </a:bodyPr>
          <a:lstStyle/>
          <a:p>
            <a:r>
              <a:rPr lang="en-US" sz="1700" b="1" i="0">
                <a:solidFill>
                  <a:srgbClr val="002060"/>
                </a:solidFill>
              </a:rPr>
              <a:t>Several handlers provide extra help and commands to the dog before the exercise.  The dogs should sit calmer in the basic position. During the build-up I saw several dogs that were pushing their handlers. Several dogs did not run in the direction of the send-out (not straight line) and curved away from the center line.  After the command to down, several dogs show a slow reaction to lying down. When the handler approached, the dogs must be more secure and calm until the command for sit is given.</a:t>
            </a:r>
          </a:p>
          <a:p>
            <a:endParaRPr lang="sv-SE"/>
          </a:p>
        </p:txBody>
      </p:sp>
    </p:spTree>
    <p:extLst>
      <p:ext uri="{BB962C8B-B14F-4D97-AF65-F5344CB8AC3E}">
        <p14:creationId xmlns:p14="http://schemas.microsoft.com/office/powerpoint/2010/main" val="194995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536" y="2780928"/>
            <a:ext cx="8208912"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ruta 2"/>
          <p:cNvSpPr txBox="1"/>
          <p:nvPr/>
        </p:nvSpPr>
        <p:spPr>
          <a:xfrm>
            <a:off x="539552" y="548680"/>
            <a:ext cx="8208912" cy="2031325"/>
          </a:xfrm>
          <a:prstGeom prst="rect">
            <a:avLst/>
          </a:prstGeom>
          <a:noFill/>
        </p:spPr>
        <p:txBody>
          <a:bodyPr wrap="square" rtlCol="0">
            <a:spAutoFit/>
          </a:bodyPr>
          <a:lstStyle/>
          <a:p>
            <a:r>
              <a:rPr lang="en-US" b="1" dirty="0">
                <a:solidFill>
                  <a:srgbClr val="002060"/>
                </a:solidFill>
              </a:rPr>
              <a:t>In five days I judged a total of 118 dogs in part B, obedience.</a:t>
            </a:r>
          </a:p>
          <a:p>
            <a:r>
              <a:rPr lang="en-US" b="1" dirty="0">
                <a:solidFill>
                  <a:srgbClr val="002060"/>
                </a:solidFill>
              </a:rPr>
              <a:t>Overall:</a:t>
            </a:r>
          </a:p>
          <a:p>
            <a:r>
              <a:rPr lang="en-US" b="1" dirty="0">
                <a:solidFill>
                  <a:srgbClr val="002060"/>
                </a:solidFill>
              </a:rPr>
              <a:t>2 teams (V) received excellent scores, 16 (Sg) very good, 59 (G) good, 36 (B) Satisfactory and 5 (M) insufficient.</a:t>
            </a:r>
          </a:p>
          <a:p>
            <a:r>
              <a:rPr lang="en-US" b="1" dirty="0">
                <a:solidFill>
                  <a:srgbClr val="002060"/>
                </a:solidFill>
              </a:rPr>
              <a:t>The majority of the teams worked very well and I could clearly see common thread with open and happy dogs, clearly indicating that the training methods around the world are consistently positive which I am very happy about.</a:t>
            </a:r>
            <a:endParaRPr lang="sv-SE" b="1" dirty="0">
              <a:solidFill>
                <a:srgbClr val="002060"/>
              </a:solidFill>
            </a:endParaRPr>
          </a:p>
        </p:txBody>
      </p:sp>
    </p:spTree>
    <p:extLst>
      <p:ext uri="{BB962C8B-B14F-4D97-AF65-F5344CB8AC3E}">
        <p14:creationId xmlns:p14="http://schemas.microsoft.com/office/powerpoint/2010/main" val="1801058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6296"/>
            <a:ext cx="684076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131196"/>
            <a:ext cx="6840759" cy="100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9" y="2131992"/>
            <a:ext cx="6840758"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9" y="3236892"/>
            <a:ext cx="6840758" cy="984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9" y="4222422"/>
            <a:ext cx="6840757" cy="1006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3609" y="5229200"/>
            <a:ext cx="6840757"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5717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42039565"/>
              </p:ext>
            </p:extLst>
          </p:nvPr>
        </p:nvGraphicFramePr>
        <p:xfrm>
          <a:off x="899592" y="260648"/>
          <a:ext cx="7128792"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4" name="Platshållare för text 3"/>
          <p:cNvSpPr>
            <a:spLocks noGrp="1"/>
          </p:cNvSpPr>
          <p:nvPr>
            <p:ph type="body" sz="half" idx="2"/>
          </p:nvPr>
        </p:nvSpPr>
        <p:spPr>
          <a:xfrm>
            <a:off x="1331640" y="5045075"/>
            <a:ext cx="6552728" cy="1408261"/>
          </a:xfrm>
        </p:spPr>
        <p:txBody>
          <a:bodyPr>
            <a:normAutofit/>
          </a:bodyPr>
          <a:lstStyle/>
          <a:p>
            <a:r>
              <a:rPr lang="en-US" sz="1600" b="1" i="0">
                <a:solidFill>
                  <a:srgbClr val="002060"/>
                </a:solidFill>
              </a:rPr>
              <a:t>As you can see, long down is no major problem for the German Shepherd. Several dogs receive high marks. Some dogs were anxious/worried, some moved their position frequently following their nose.  Additionally, some can respond faster to the command ”down" and "sit".</a:t>
            </a:r>
            <a:endParaRPr lang="sv-SE" sz="1600" b="1" i="0">
              <a:solidFill>
                <a:srgbClr val="002060"/>
              </a:solidFill>
            </a:endParaRPr>
          </a:p>
        </p:txBody>
      </p:sp>
    </p:spTree>
    <p:extLst>
      <p:ext uri="{BB962C8B-B14F-4D97-AF65-F5344CB8AC3E}">
        <p14:creationId xmlns:p14="http://schemas.microsoft.com/office/powerpoint/2010/main" val="3824239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762434618"/>
              </p:ext>
            </p:extLst>
          </p:nvPr>
        </p:nvGraphicFramePr>
        <p:xfrm>
          <a:off x="1259632" y="1052736"/>
          <a:ext cx="6192688" cy="3465314"/>
        </p:xfrm>
        <a:graphic>
          <a:graphicData uri="http://schemas.openxmlformats.org/drawingml/2006/chart">
            <c:chart xmlns:c="http://schemas.openxmlformats.org/drawingml/2006/chart" xmlns:r="http://schemas.openxmlformats.org/officeDocument/2006/relationships" r:id="rId2"/>
          </a:graphicData>
        </a:graphic>
      </p:graphicFrame>
      <p:sp>
        <p:nvSpPr>
          <p:cNvPr id="3" name="Rubrik 2"/>
          <p:cNvSpPr>
            <a:spLocks noGrp="1"/>
          </p:cNvSpPr>
          <p:nvPr>
            <p:ph type="title"/>
          </p:nvPr>
        </p:nvSpPr>
        <p:spPr>
          <a:xfrm>
            <a:off x="539552" y="188640"/>
            <a:ext cx="5184576" cy="1008112"/>
          </a:xfrm>
        </p:spPr>
        <p:txBody>
          <a:bodyPr>
            <a:normAutofit/>
          </a:bodyPr>
          <a:lstStyle/>
          <a:p>
            <a:r>
              <a:rPr lang="sv-SE" err="1">
                <a:solidFill>
                  <a:srgbClr val="002060"/>
                </a:solidFill>
              </a:rPr>
              <a:t>Jumptechniques</a:t>
            </a:r>
            <a:r>
              <a:rPr lang="sv-SE"/>
              <a:t> </a:t>
            </a:r>
            <a:br>
              <a:rPr lang="sv-SE"/>
            </a:br>
            <a:r>
              <a:rPr lang="sv-SE">
                <a:solidFill>
                  <a:srgbClr val="002060"/>
                </a:solidFill>
              </a:rPr>
              <a:t>WUSV WC 2019 from 118 </a:t>
            </a:r>
            <a:r>
              <a:rPr lang="sv-SE" err="1">
                <a:solidFill>
                  <a:srgbClr val="002060"/>
                </a:solidFill>
              </a:rPr>
              <a:t>dogs</a:t>
            </a:r>
            <a:endParaRPr lang="sv-SE">
              <a:solidFill>
                <a:srgbClr val="002060"/>
              </a:solidFill>
            </a:endParaRPr>
          </a:p>
        </p:txBody>
      </p:sp>
      <p:sp>
        <p:nvSpPr>
          <p:cNvPr id="4" name="Platshållare för text 3"/>
          <p:cNvSpPr>
            <a:spLocks noGrp="1"/>
          </p:cNvSpPr>
          <p:nvPr>
            <p:ph type="body" sz="half" idx="2"/>
          </p:nvPr>
        </p:nvSpPr>
        <p:spPr>
          <a:xfrm>
            <a:off x="1115616" y="4581128"/>
            <a:ext cx="6408712" cy="2160240"/>
          </a:xfrm>
        </p:spPr>
        <p:txBody>
          <a:bodyPr>
            <a:normAutofit fontScale="40000" lnSpcReduction="20000"/>
          </a:bodyPr>
          <a:lstStyle/>
          <a:p>
            <a:r>
              <a:rPr lang="en-US" sz="3400" b="1" i="0">
                <a:solidFill>
                  <a:srgbClr val="002060"/>
                </a:solidFill>
              </a:rPr>
              <a:t>During this year's WUSV World Cup, I studied extra dogs' ability to jump. I have chosen to report the jump at one (1) meter's retrieve. </a:t>
            </a:r>
          </a:p>
          <a:p>
            <a:r>
              <a:rPr lang="en-US" sz="3400" b="1" i="0">
                <a:solidFill>
                  <a:srgbClr val="002060"/>
                </a:solidFill>
              </a:rPr>
              <a:t>I divide dogs that jump without any restriction, they belong to the group excellent, </a:t>
            </a:r>
          </a:p>
          <a:p>
            <a:r>
              <a:rPr lang="en-US" sz="3400" b="1" i="0">
                <a:solidFill>
                  <a:srgbClr val="002060"/>
                </a:solidFill>
              </a:rPr>
              <a:t>Dogs that have encountered the obstacle belong to the group good, dogs that have a strong impact belong to the group satisfactory and finally the group dogs that tax and have a limited timing belong to the group of insufficient jumping technique. </a:t>
            </a:r>
          </a:p>
          <a:p>
            <a:r>
              <a:rPr lang="en-US" sz="3500" b="1">
                <a:solidFill>
                  <a:srgbClr val="002060"/>
                </a:solidFill>
              </a:rPr>
              <a:t>The reason  why,  so many German Shepherd dogs have difficulty jumping naturally should be researched further. But my view is that it is obviously both an influence from training and the genetics.</a:t>
            </a:r>
          </a:p>
          <a:p>
            <a:endParaRPr lang="en-US">
              <a:solidFill>
                <a:srgbClr val="002060"/>
              </a:solidFill>
            </a:endParaRPr>
          </a:p>
          <a:p>
            <a:endParaRPr lang="sv-SE"/>
          </a:p>
        </p:txBody>
      </p:sp>
    </p:spTree>
    <p:extLst>
      <p:ext uri="{BB962C8B-B14F-4D97-AF65-F5344CB8AC3E}">
        <p14:creationId xmlns:p14="http://schemas.microsoft.com/office/powerpoint/2010/main" val="2508283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187624" y="404664"/>
            <a:ext cx="7056784" cy="369332"/>
          </a:xfrm>
          <a:prstGeom prst="rect">
            <a:avLst/>
          </a:prstGeom>
          <a:noFill/>
        </p:spPr>
        <p:txBody>
          <a:bodyPr wrap="square" rtlCol="0">
            <a:spAutoFit/>
          </a:bodyPr>
          <a:lstStyle/>
          <a:p>
            <a:r>
              <a:rPr lang="en-US" b="1">
                <a:solidFill>
                  <a:srgbClr val="002060"/>
                </a:solidFill>
              </a:rPr>
              <a:t>Detailed description of the top three at the World Cup</a:t>
            </a:r>
            <a:endParaRPr lang="sv-SE" b="1">
              <a:solidFill>
                <a:srgbClr val="002060"/>
              </a:solidFill>
            </a:endParaRPr>
          </a:p>
        </p:txBody>
      </p:sp>
      <p:sp>
        <p:nvSpPr>
          <p:cNvPr id="5" name="textruta 4"/>
          <p:cNvSpPr txBox="1"/>
          <p:nvPr/>
        </p:nvSpPr>
        <p:spPr>
          <a:xfrm>
            <a:off x="899592" y="1063000"/>
            <a:ext cx="6480720" cy="5632311"/>
          </a:xfrm>
          <a:prstGeom prst="rect">
            <a:avLst/>
          </a:prstGeom>
          <a:noFill/>
        </p:spPr>
        <p:txBody>
          <a:bodyPr wrap="square" rtlCol="0">
            <a:spAutoFit/>
          </a:bodyPr>
          <a:lstStyle/>
          <a:p>
            <a:r>
              <a:rPr lang="en-US" b="1" dirty="0">
                <a:solidFill>
                  <a:srgbClr val="002060"/>
                </a:solidFill>
              </a:rPr>
              <a:t>The World Champion, Pierre </a:t>
            </a:r>
            <a:r>
              <a:rPr lang="en-US" b="1" dirty="0" err="1">
                <a:solidFill>
                  <a:srgbClr val="002060"/>
                </a:solidFill>
              </a:rPr>
              <a:t>Lamarie</a:t>
            </a:r>
            <a:r>
              <a:rPr lang="en-US" b="1" dirty="0">
                <a:solidFill>
                  <a:srgbClr val="002060"/>
                </a:solidFill>
              </a:rPr>
              <a:t>, with Gringo Ja Na Ka, total points in obedience Sg 92.</a:t>
            </a:r>
          </a:p>
          <a:p>
            <a:endParaRPr lang="en-US" b="1" dirty="0">
              <a:solidFill>
                <a:srgbClr val="002060"/>
              </a:solidFill>
            </a:endParaRPr>
          </a:p>
          <a:p>
            <a:r>
              <a:rPr lang="en-US" b="1" dirty="0">
                <a:solidFill>
                  <a:srgbClr val="002060"/>
                </a:solidFill>
              </a:rPr>
              <a:t>Grades as follow: Sg, B, Sg, Sg, Sg, G+, Sg, Sg, V</a:t>
            </a:r>
          </a:p>
          <a:p>
            <a:endParaRPr lang="en-US" b="1" dirty="0">
              <a:solidFill>
                <a:srgbClr val="002060"/>
              </a:solidFill>
            </a:endParaRPr>
          </a:p>
          <a:p>
            <a:r>
              <a:rPr lang="en-US" b="1" dirty="0">
                <a:solidFill>
                  <a:srgbClr val="002060"/>
                </a:solidFill>
              </a:rPr>
              <a:t>A team dog and handler showed a really positive behavior.  The dog had nice energy and was always ready to respond to his handler.  Generally the dog should be cleaner in the buildup of the exercises.  At times the dog was forging and pushing the handler. The dog should react faster in the sit and down exercises.  The stand was correct. In the recalls he is fast, he can be more straight in front and not jump into the basic positions. The dogs retrieve are with good energy and very precise. He must be more free in the 1 m jump. He comes correct in front of the handler and should hold the dumbbell slightly firmer.  The end of the exercise he could be more precise. For the send out, the dog pushes the handler in the build up, after the command he runs fast and straight and downs correctly. For the long down the dog was calm and without fault. Congrats to the winner!!</a:t>
            </a:r>
          </a:p>
        </p:txBody>
      </p:sp>
    </p:spTree>
    <p:extLst>
      <p:ext uri="{BB962C8B-B14F-4D97-AF65-F5344CB8AC3E}">
        <p14:creationId xmlns:p14="http://schemas.microsoft.com/office/powerpoint/2010/main" val="205762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187624" y="548680"/>
            <a:ext cx="7272808" cy="4524315"/>
          </a:xfrm>
          <a:prstGeom prst="rect">
            <a:avLst/>
          </a:prstGeom>
          <a:noFill/>
        </p:spPr>
        <p:txBody>
          <a:bodyPr wrap="square" rtlCol="0">
            <a:spAutoFit/>
          </a:bodyPr>
          <a:lstStyle>
            <a:defPPr>
              <a:defRPr lang="sv-SE"/>
            </a:defPPr>
            <a:lvl1pPr>
              <a:defRPr b="1">
                <a:solidFill>
                  <a:srgbClr val="002060"/>
                </a:solidFill>
              </a:defRPr>
            </a:lvl1pPr>
          </a:lstStyle>
          <a:p>
            <a:r>
              <a:rPr lang="en-US" dirty="0"/>
              <a:t>The Vice - World Champion, Thomas </a:t>
            </a:r>
            <a:r>
              <a:rPr lang="en-US" dirty="0" err="1"/>
              <a:t>Wöginger</a:t>
            </a:r>
            <a:r>
              <a:rPr lang="en-US" dirty="0"/>
              <a:t>, with </a:t>
            </a:r>
            <a:r>
              <a:rPr lang="en-US" dirty="0" err="1"/>
              <a:t>Bordy</a:t>
            </a:r>
            <a:r>
              <a:rPr lang="en-US" dirty="0"/>
              <a:t> </a:t>
            </a:r>
            <a:r>
              <a:rPr lang="en-US" dirty="0" err="1"/>
              <a:t>Blendy</a:t>
            </a:r>
            <a:r>
              <a:rPr lang="en-US" dirty="0"/>
              <a:t>, total points in obedience, Sg 91 </a:t>
            </a:r>
          </a:p>
          <a:p>
            <a:endParaRPr lang="en-US" dirty="0"/>
          </a:p>
          <a:p>
            <a:r>
              <a:rPr lang="en-US" dirty="0"/>
              <a:t>Grades as follow: Sg, B, G, Sg, Sg, Sg, Sg Sg, Sg</a:t>
            </a:r>
          </a:p>
          <a:p>
            <a:endParaRPr lang="en-US" dirty="0"/>
          </a:p>
          <a:p>
            <a:r>
              <a:rPr lang="en-US" dirty="0"/>
              <a:t>A team that show up really nice energy and speed.  The handler should pay more attention to the steps he takes in the buildups and extra help with the body. The dog is slightly pushy in the buildups. He is not always correct in front of the handler, there he slightly pushes/bumps the handler. The dog is fast into the front </a:t>
            </a:r>
            <a:r>
              <a:rPr lang="en-US" dirty="0" smtClean="0"/>
              <a:t>positions</a:t>
            </a:r>
            <a:r>
              <a:rPr lang="en-US" dirty="0"/>
              <a:t>, but he can be faster to get into basic position during finishes. The jumps are natural, but overall should hold the dumbbell firmer in all the retrieves.  The </a:t>
            </a:r>
            <a:r>
              <a:rPr lang="en-US" dirty="0" err="1"/>
              <a:t>sendout</a:t>
            </a:r>
            <a:r>
              <a:rPr lang="en-US" dirty="0"/>
              <a:t> command should be executed faster.   The down without fault.  Congrats to the Vice- World Champion.</a:t>
            </a:r>
          </a:p>
          <a:p>
            <a:endParaRPr lang="en-US" dirty="0"/>
          </a:p>
          <a:p>
            <a:endParaRPr lang="en-US" dirty="0"/>
          </a:p>
        </p:txBody>
      </p:sp>
    </p:spTree>
    <p:extLst>
      <p:ext uri="{BB962C8B-B14F-4D97-AF65-F5344CB8AC3E}">
        <p14:creationId xmlns:p14="http://schemas.microsoft.com/office/powerpoint/2010/main" val="2303269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259632" y="836712"/>
            <a:ext cx="6192688" cy="5632311"/>
          </a:xfrm>
          <a:prstGeom prst="rect">
            <a:avLst/>
          </a:prstGeom>
          <a:noFill/>
        </p:spPr>
        <p:txBody>
          <a:bodyPr wrap="square" rtlCol="0">
            <a:spAutoFit/>
          </a:bodyPr>
          <a:lstStyle>
            <a:defPPr>
              <a:defRPr lang="sv-SE"/>
            </a:defPPr>
            <a:lvl1pPr>
              <a:defRPr b="1">
                <a:solidFill>
                  <a:srgbClr val="002060"/>
                </a:solidFill>
              </a:defRPr>
            </a:lvl1pPr>
          </a:lstStyle>
          <a:p>
            <a:r>
              <a:rPr lang="en-US" dirty="0"/>
              <a:t>3RD PLACE , Vincenzo </a:t>
            </a:r>
            <a:r>
              <a:rPr lang="en-US" dirty="0" err="1"/>
              <a:t>Magnati</a:t>
            </a:r>
            <a:r>
              <a:rPr lang="en-US" dirty="0"/>
              <a:t>, with Zeus </a:t>
            </a:r>
            <a:r>
              <a:rPr lang="en-US" dirty="0" err="1"/>
              <a:t>vom</a:t>
            </a:r>
            <a:r>
              <a:rPr lang="en-US" dirty="0"/>
              <a:t> Schloss Solitude, total points in obedience, Sg 90.</a:t>
            </a:r>
          </a:p>
          <a:p>
            <a:endParaRPr lang="en-US" dirty="0"/>
          </a:p>
          <a:p>
            <a:r>
              <a:rPr lang="en-US" dirty="0"/>
              <a:t>Grades as follow: Sg, M, Sg, Sg, Sg, G, V, </a:t>
            </a:r>
            <a:r>
              <a:rPr lang="en-US" dirty="0" err="1"/>
              <a:t>Sg,V</a:t>
            </a:r>
            <a:endParaRPr lang="en-US" dirty="0"/>
          </a:p>
          <a:p>
            <a:endParaRPr lang="en-US" dirty="0"/>
          </a:p>
          <a:p>
            <a:r>
              <a:rPr lang="en-US" dirty="0"/>
              <a:t>A team that shows energy and nice speed. The dog is correct and well balanced.  Demonstrates high level of attention to the handler, but could be more open in the buildups. The dog missed the sit.  Very fast in the down in motion and fast recall, but are was not straight in basic position.  The stand with recall was the same as the down.  The dog shows intense drive in the retrieve exercises.  He pushes/bumps the handler in the front, but comes nice and fast to the basic position. The send-out the dog is fast but must be more straight.  Long down the dog is without fault. Congrats to the 3rd Place WINNER</a:t>
            </a:r>
          </a:p>
          <a:p>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2986733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899592" y="548680"/>
            <a:ext cx="6552728" cy="6186309"/>
          </a:xfrm>
          <a:prstGeom prst="rect">
            <a:avLst/>
          </a:prstGeom>
          <a:noFill/>
        </p:spPr>
        <p:txBody>
          <a:bodyPr wrap="square" rtlCol="0">
            <a:spAutoFit/>
          </a:bodyPr>
          <a:lstStyle/>
          <a:p>
            <a:r>
              <a:rPr lang="en-US" b="1" dirty="0">
                <a:solidFill>
                  <a:schemeClr val="bg1"/>
                </a:solidFill>
              </a:rPr>
              <a:t>Concluding </a:t>
            </a:r>
            <a:r>
              <a:rPr lang="en-US" b="1" dirty="0" smtClean="0">
                <a:solidFill>
                  <a:schemeClr val="bg1"/>
                </a:solidFill>
              </a:rPr>
              <a:t>Remarks</a:t>
            </a:r>
          </a:p>
          <a:p>
            <a:endParaRPr lang="en-US" b="1" dirty="0">
              <a:solidFill>
                <a:schemeClr val="bg1"/>
              </a:solidFill>
            </a:endParaRPr>
          </a:p>
          <a:p>
            <a:r>
              <a:rPr lang="en-US" dirty="0">
                <a:solidFill>
                  <a:schemeClr val="bg1"/>
                </a:solidFill>
              </a:rPr>
              <a:t>I would like to emphasize that during the entire World Cup, I saw positive and open behavior of dogs throughout the obedience phase. The majority of all teams, regardless of country, showed joy and energy in the work.</a:t>
            </a:r>
          </a:p>
          <a:p>
            <a:endParaRPr lang="en-US" dirty="0">
              <a:solidFill>
                <a:schemeClr val="bg1"/>
              </a:solidFill>
            </a:endParaRPr>
          </a:p>
          <a:p>
            <a:r>
              <a:rPr lang="en-US" dirty="0">
                <a:solidFill>
                  <a:schemeClr val="bg1"/>
                </a:solidFill>
              </a:rPr>
              <a:t>Excellent sportsmanship from all handlers mirrored the entire competition.</a:t>
            </a:r>
          </a:p>
          <a:p>
            <a:endParaRPr lang="en-US" dirty="0">
              <a:solidFill>
                <a:schemeClr val="bg1"/>
              </a:solidFill>
            </a:endParaRPr>
          </a:p>
          <a:p>
            <a:r>
              <a:rPr lang="en-US" dirty="0">
                <a:solidFill>
                  <a:schemeClr val="bg1"/>
                </a:solidFill>
              </a:rPr>
              <a:t>I can also say that there is a very positive spread of countries in the top 20.</a:t>
            </a:r>
          </a:p>
          <a:p>
            <a:endParaRPr lang="en-US" dirty="0">
              <a:solidFill>
                <a:schemeClr val="bg1"/>
              </a:solidFill>
            </a:endParaRPr>
          </a:p>
          <a:p>
            <a:r>
              <a:rPr lang="en-US" dirty="0">
                <a:solidFill>
                  <a:schemeClr val="bg1"/>
                </a:solidFill>
              </a:rPr>
              <a:t>Thank you to my colleague Silvia </a:t>
            </a:r>
            <a:r>
              <a:rPr lang="en-US" dirty="0" err="1">
                <a:solidFill>
                  <a:schemeClr val="bg1"/>
                </a:solidFill>
              </a:rPr>
              <a:t>Marocchi</a:t>
            </a:r>
            <a:r>
              <a:rPr lang="en-US" dirty="0">
                <a:solidFill>
                  <a:schemeClr val="bg1"/>
                </a:solidFill>
              </a:rPr>
              <a:t> for your efforts as a long down judge.</a:t>
            </a:r>
          </a:p>
          <a:p>
            <a:endParaRPr lang="en-US" dirty="0">
              <a:solidFill>
                <a:schemeClr val="bg1"/>
              </a:solidFill>
            </a:endParaRPr>
          </a:p>
          <a:p>
            <a:r>
              <a:rPr lang="en-US" dirty="0">
                <a:solidFill>
                  <a:schemeClr val="bg1"/>
                </a:solidFill>
              </a:rPr>
              <a:t>Thank you WUSV for inviting me to judge this event, and a special thanks to Mr. Luciano </a:t>
            </a:r>
            <a:r>
              <a:rPr lang="en-US" dirty="0" err="1">
                <a:solidFill>
                  <a:schemeClr val="bg1"/>
                </a:solidFill>
              </a:rPr>
              <a:t>Musolino</a:t>
            </a:r>
            <a:r>
              <a:rPr lang="en-US" dirty="0">
                <a:solidFill>
                  <a:schemeClr val="bg1"/>
                </a:solidFill>
              </a:rPr>
              <a:t> and his staff for an excellent well run event.</a:t>
            </a:r>
          </a:p>
          <a:p>
            <a:endParaRPr lang="en-US" dirty="0">
              <a:solidFill>
                <a:schemeClr val="bg1"/>
              </a:solidFill>
            </a:endParaRPr>
          </a:p>
          <a:p>
            <a:r>
              <a:rPr lang="en-US" dirty="0">
                <a:solidFill>
                  <a:schemeClr val="bg1"/>
                </a:solidFill>
              </a:rPr>
              <a:t>Thank you all!  I looking forward to see you all again on the competition field.</a:t>
            </a:r>
            <a:endParaRPr lang="sv-SE" dirty="0">
              <a:solidFill>
                <a:schemeClr val="bg1"/>
              </a:solidFill>
            </a:endParaRPr>
          </a:p>
        </p:txBody>
      </p:sp>
    </p:spTree>
    <p:extLst>
      <p:ext uri="{BB962C8B-B14F-4D97-AF65-F5344CB8AC3E}">
        <p14:creationId xmlns:p14="http://schemas.microsoft.com/office/powerpoint/2010/main" val="164750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478150287"/>
              </p:ext>
            </p:extLst>
          </p:nvPr>
        </p:nvGraphicFramePr>
        <p:xfrm>
          <a:off x="1043608" y="1052736"/>
          <a:ext cx="7200800"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916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001" y="116632"/>
            <a:ext cx="6376920"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790" y="1196752"/>
            <a:ext cx="637692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1790" y="2060848"/>
            <a:ext cx="6376919"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7198" y="3212976"/>
            <a:ext cx="6361512"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2894" y="4293096"/>
            <a:ext cx="6348111"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6852" y="5373216"/>
            <a:ext cx="6344153"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4445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1672716736"/>
              </p:ext>
            </p:extLst>
          </p:nvPr>
        </p:nvGraphicFramePr>
        <p:xfrm>
          <a:off x="1043608" y="332656"/>
          <a:ext cx="6884243"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p:cNvSpPr txBox="1"/>
          <p:nvPr/>
        </p:nvSpPr>
        <p:spPr>
          <a:xfrm>
            <a:off x="1043608" y="5144125"/>
            <a:ext cx="7200800" cy="1477328"/>
          </a:xfrm>
          <a:prstGeom prst="rect">
            <a:avLst/>
          </a:prstGeom>
          <a:noFill/>
        </p:spPr>
        <p:txBody>
          <a:bodyPr wrap="square" rtlCol="0">
            <a:spAutoFit/>
          </a:bodyPr>
          <a:lstStyle/>
          <a:p>
            <a:r>
              <a:rPr lang="en-US" b="1">
                <a:solidFill>
                  <a:srgbClr val="002060"/>
                </a:solidFill>
              </a:rPr>
              <a:t>The heeling of leash: Predominantly positive dogs with some forging positions. Several dogs lagged when changing directions and some dogs need to crowd the handler less in left turns and in the group. I also saw a trend in the fact that some dogs were restless in the basic position.</a:t>
            </a:r>
            <a:endParaRPr lang="sv-SE" b="1">
              <a:solidFill>
                <a:srgbClr val="002060"/>
              </a:solidFill>
            </a:endParaRPr>
          </a:p>
        </p:txBody>
      </p:sp>
    </p:spTree>
    <p:extLst>
      <p:ext uri="{BB962C8B-B14F-4D97-AF65-F5344CB8AC3E}">
        <p14:creationId xmlns:p14="http://schemas.microsoft.com/office/powerpoint/2010/main" val="325380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4" y="188640"/>
            <a:ext cx="6192688"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4" y="1268760"/>
            <a:ext cx="6192688" cy="108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4" y="2348881"/>
            <a:ext cx="6192688"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3429000"/>
            <a:ext cx="6192686" cy="1080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4509121"/>
            <a:ext cx="6192687"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5623" y="5589240"/>
            <a:ext cx="6192683"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617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3039257193"/>
              </p:ext>
            </p:extLst>
          </p:nvPr>
        </p:nvGraphicFramePr>
        <p:xfrm>
          <a:off x="1043608" y="5052"/>
          <a:ext cx="7128792" cy="518457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p:cNvSpPr txBox="1"/>
          <p:nvPr/>
        </p:nvSpPr>
        <p:spPr>
          <a:xfrm>
            <a:off x="1403648" y="5415607"/>
            <a:ext cx="6192687" cy="830997"/>
          </a:xfrm>
          <a:prstGeom prst="rect">
            <a:avLst/>
          </a:prstGeom>
          <a:noFill/>
        </p:spPr>
        <p:txBody>
          <a:bodyPr wrap="square" rtlCol="0">
            <a:spAutoFit/>
          </a:bodyPr>
          <a:lstStyle/>
          <a:p>
            <a:r>
              <a:rPr lang="en-US" sz="1600" b="1">
                <a:solidFill>
                  <a:srgbClr val="002060"/>
                </a:solidFill>
              </a:rPr>
              <a:t>Sit during motion:  Good attention from the majority of the teams, several dogs showed a delay in the execution of the exercise and several dogs did not execute the proper position</a:t>
            </a:r>
            <a:endParaRPr lang="sv-SE" sz="1600" b="1">
              <a:solidFill>
                <a:srgbClr val="002060"/>
              </a:solidFill>
            </a:endParaRPr>
          </a:p>
        </p:txBody>
      </p:sp>
    </p:spTree>
    <p:extLst>
      <p:ext uri="{BB962C8B-B14F-4D97-AF65-F5344CB8AC3E}">
        <p14:creationId xmlns:p14="http://schemas.microsoft.com/office/powerpoint/2010/main" val="191222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4623"/>
            <a:ext cx="5616624" cy="115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196753"/>
            <a:ext cx="5616624"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2204865"/>
            <a:ext cx="5616623"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7" y="3140968"/>
            <a:ext cx="5616623" cy="1002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6" y="4143549"/>
            <a:ext cx="5616623" cy="119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645" y="5336476"/>
            <a:ext cx="5616623" cy="1212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5779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p:cNvGraphicFramePr>
            <a:graphicFrameLocks noGrp="1"/>
          </p:cNvGraphicFramePr>
          <p:nvPr>
            <p:ph idx="1"/>
            <p:extLst>
              <p:ext uri="{D42A27DB-BD31-4B8C-83A1-F6EECF244321}">
                <p14:modId xmlns:p14="http://schemas.microsoft.com/office/powerpoint/2010/main" val="1450062128"/>
              </p:ext>
            </p:extLst>
          </p:nvPr>
        </p:nvGraphicFramePr>
        <p:xfrm>
          <a:off x="1259632" y="260648"/>
          <a:ext cx="6840760"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6" name="Platshållare för text 3">
            <a:extLst>
              <a:ext uri="{FF2B5EF4-FFF2-40B4-BE49-F238E27FC236}">
                <a16:creationId xmlns:a16="http://schemas.microsoft.com/office/drawing/2014/main" xmlns="" id="{BE507D72-052E-C448-A15E-A44C05ED40BB}"/>
              </a:ext>
            </a:extLst>
          </p:cNvPr>
          <p:cNvSpPr txBox="1">
            <a:spLocks/>
          </p:cNvSpPr>
          <p:nvPr/>
        </p:nvSpPr>
        <p:spPr>
          <a:xfrm>
            <a:off x="827584" y="4581128"/>
            <a:ext cx="7848872" cy="2016224"/>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800" i="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i="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i="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i="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b="1" i="0" dirty="0">
                <a:solidFill>
                  <a:srgbClr val="002060"/>
                </a:solidFill>
              </a:rPr>
              <a:t>Down with recall:  Some dogs were slightly out of position and forging or out in the buildup.  Several dogs also crowded the handler. When the command is given, the dogs should be more positive in the execution of the down.  I observed several dogs with avoidance behaviors. However, the majority of dogs were positive about coming to their handlers in the recall portion of the exercise, and several dogs showed explosive speed and power.  Significant number of dogs sat slightly crooked in </a:t>
            </a:r>
            <a:r>
              <a:rPr lang="en-US" sz="1600" b="1" i="0" dirty="0" smtClean="0">
                <a:solidFill>
                  <a:srgbClr val="002060"/>
                </a:solidFill>
              </a:rPr>
              <a:t>front </a:t>
            </a:r>
            <a:r>
              <a:rPr lang="en-US" sz="1600" b="1" i="0" dirty="0">
                <a:solidFill>
                  <a:srgbClr val="002060"/>
                </a:solidFill>
              </a:rPr>
              <a:t>and in basic position.  Significant number of dogs should get to the basic position faster.</a:t>
            </a:r>
            <a:endParaRPr lang="sv-SE" sz="1600" b="1" i="0" dirty="0">
              <a:solidFill>
                <a:srgbClr val="002060"/>
              </a:solidFill>
            </a:endParaRPr>
          </a:p>
        </p:txBody>
      </p:sp>
    </p:spTree>
    <p:extLst>
      <p:ext uri="{BB962C8B-B14F-4D97-AF65-F5344CB8AC3E}">
        <p14:creationId xmlns:p14="http://schemas.microsoft.com/office/powerpoint/2010/main" val="3633391708"/>
      </p:ext>
    </p:extLst>
  </p:cSld>
  <p:clrMapOvr>
    <a:masterClrMapping/>
  </p:clrMapOvr>
</p:sld>
</file>

<file path=ppt/theme/theme1.xml><?xml version="1.0" encoding="utf-8"?>
<a:theme xmlns:a="http://schemas.openxmlformats.org/drawingml/2006/main" name="mässa">
  <a:themeElements>
    <a:clrScheme name="mässa">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mässa">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ässa">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TM01859861[[fn=Mässa]]</Template>
  <TotalTime>1739</TotalTime>
  <Words>1738</Words>
  <Application>Microsoft Office PowerPoint</Application>
  <PresentationFormat>Bildspel på skärmen (4:3)</PresentationFormat>
  <Paragraphs>65</Paragraphs>
  <Slides>26</Slides>
  <Notes>0</Notes>
  <HiddenSlides>0</HiddenSlides>
  <MMClips>0</MMClips>
  <ScaleCrop>false</ScaleCrop>
  <HeadingPairs>
    <vt:vector size="4" baseType="variant">
      <vt:variant>
        <vt:lpstr>Tema</vt:lpstr>
      </vt:variant>
      <vt:variant>
        <vt:i4>1</vt:i4>
      </vt:variant>
      <vt:variant>
        <vt:lpstr>Bildrubriker</vt:lpstr>
      </vt:variant>
      <vt:variant>
        <vt:i4>26</vt:i4>
      </vt:variant>
    </vt:vector>
  </HeadingPairs>
  <TitlesOfParts>
    <vt:vector size="27" baseType="lpstr">
      <vt:lpstr>mässa</vt:lpstr>
      <vt:lpstr>Pierre Wahlström</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Jumptechniques  WUSV WC 2019 from 118 dogs</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Pierre Wahlström</dc:creator>
  <cp:lastModifiedBy>Pierre Wahlström</cp:lastModifiedBy>
  <cp:revision>76</cp:revision>
  <dcterms:created xsi:type="dcterms:W3CDTF">2019-10-10T10:09:13Z</dcterms:created>
  <dcterms:modified xsi:type="dcterms:W3CDTF">2019-10-11T16:12:48Z</dcterms:modified>
</cp:coreProperties>
</file>